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iUySAVqGPye8+xJmeOflMo2VNC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customschemas.google.com/relationships/presentationmetadata" Target="meta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0158642d6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0158642d6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0158642d6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0158642d6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0158642d6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70158642d6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0158642d6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0158642d6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0158642d6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0158642d6_0_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0158642d6_0_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70158642d6_0_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0158642d6_0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0158642d6_0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70158642d6_0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0158642d6_0_7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0158642d6_0_7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70158642d6_0_7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0158642d6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0158642d6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70158642d6_0_8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0158642d6_0_7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0158642d6_0_7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0158642d6_0_7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25b4b9e83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25b4b9e83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d25b4b9e83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25b4b9e8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25b4b9e8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d25b4b9e83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be5b1166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be5b1166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cbe5b1166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25b4b9e8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25b4b9e8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25b4b9e8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25b4b9e83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25b4b9e83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d25b4b9e83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0158642d6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0158642d6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70158642d6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0158642d6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0158642d6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70158642d6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0158642d6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70158642d6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0158642d6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0158642d6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0158642d6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70158642d6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0158642d6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0158642d6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0158642d6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0158642d6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0158642d6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70158642d6_0_6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0158642d6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0158642d6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70158642d6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0158642d6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0158642d6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70158642d6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0158642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0158642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70158642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0158642d6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0158642d6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0158642d6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0400c0d6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0400c0d6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70400c0d6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0400c0d6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0400c0d6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70400c0d6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0400c0d6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0400c0d6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0400c0d6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0400c0d60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0400c0d60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70400c0d60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0400c0d6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0400c0d6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0400c0d6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25b4b9e8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25b4b9e8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d25b4b9e83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25b4b9e8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25b4b9e8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d25b4b9e83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0158642d6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0158642d6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70158642d6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0158642d6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0158642d6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70158642d6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be5b1166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be5b1166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be5b1166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25b4b9e8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25b4b9e8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d25b4b9e8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25b4b9e8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25b4b9e8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d25b4b9e83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25b4b9e83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25b4b9e8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d25b4b9e83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400c0d6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400c0d6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70400c0d60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400c0d6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400c0d6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70400c0d6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25b4b9e8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2d25b4b9e8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0158642d6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0158642d6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0158642d6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0158642d6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0158642d6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70158642d6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be5b1166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be5b1166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cbe5b1166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be5b1166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be5b1166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cbe5b1166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25b4b9e8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25b4b9e8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d25b4b9e8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0158642d6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0158642d6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70158642d6_0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0158642d6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0158642d6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70158642d6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llvm.org/devmtg/2023-10/slides/techtalks/Zinenko-MLIRisNotAnMLCompiler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lir.llvm.org/docs/Pass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://lastweek.io/notes/MLI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llvm/llvm-project/blob/76aa042dde6ba9ba57c680950f5818259ee02690/mlir/test/Dialect/Tosa/ops.mlir#L226C12-L226C20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3.png"/><Relationship Id="rId6" Type="http://schemas.openxmlformats.org/officeDocument/2006/relationships/hyperlink" Target="https://godbolt.org/z/T9G4zPb99" TargetMode="External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llvm/llvm-project/blob/76aa042dde6ba9ba57c680950f5818259ee02690/mlir/test/Dialect/Linalg/affine.mlir#L6" TargetMode="External"/><Relationship Id="rId4" Type="http://schemas.openxmlformats.org/officeDocument/2006/relationships/hyperlink" Target="https://godbolt.org/z/b3jjfhx6j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dbolt.org/z/T3q1qzxqc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Yd47xj6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hyperlink" Target="https://github.com/llvm/llvm-project/blob/7a484d3a1f630ba9ce7b22e744818be974971470/mlir/include/mlir/Dialect/Arith/IR/ArithOps.td#L244" TargetMode="External"/><Relationship Id="rId6" Type="http://schemas.openxmlformats.org/officeDocument/2006/relationships/hyperlink" Target="https://github.com/llvm/llvm-project/blob/02dfbbff1937b3e2c1ee1cd4a5ad0a9f03ee23ea/mlir/lib/Dialect/Arith/IR/ArithOps.cpp#L319-L323" TargetMode="External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llvm/llvm-project/blob/02dfbbff1937b3e2c1ee1cd4a5ad0a9f03ee23ea/mlir/lib/Dialect/Arith/IR/ArithCanonicalization.td#L35-L93" TargetMode="External"/><Relationship Id="rId5" Type="http://schemas.openxmlformats.org/officeDocument/2006/relationships/image" Target="../media/image17.png"/><Relationship Id="rId6" Type="http://schemas.openxmlformats.org/officeDocument/2006/relationships/hyperlink" Target="https://github.com/llvm/llvm-project/blob/02dfbbff1937b3e2c1ee1cd4a5ad0a9f03ee23ea/mlir/lib/Dialect/Tosa/IR/TosaCanonicalizations.cpp#L67C15-L7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lir.llvm.org/docs/PatternRewrit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hyperlink" Target="https://medium.com/sniper-ai/mlir-tutorial-create-your-custom-dialect-lowering-to-llvm-ir-dialect-system-1-1f125a6a300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llvm/llvm-project/tree/main/mlir/include/mlir/Dialect/Math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lir.llvm.org/docs/DefiningDialects/AttributesAndTypes/" TargetMode="External"/><Relationship Id="rId4" Type="http://schemas.openxmlformats.org/officeDocument/2006/relationships/hyperlink" Target="https://github.com/llvm/llvm-project/blob/main/mlir/include/mlir/Dialect/Arith/IR/ArithBase.td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lir.llvm.org/docs/DefiningDialects/Operations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hyperlink" Target="https://github.com/llvm/llvm-project/blob/76aa042dde6ba9ba57c680950f5818259ee02690/mlir/include/mlir/Dialect/Arith/IR/ArithOps.td#L20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lastweek.io/notes/MLI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lir.llvm.org/docs/PassManagemen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hyperlink" Target="https://mlir.llvm.org/docs/Passes/#-loop-invariant-code-mo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hyperlink" Target="https://github.com/llvm/llvm-project/blob/76aa042dde6ba9ba57c680950f5818259ee02690/mlir/include/mlir/Transforms/Passes.td#L336-L339" TargetMode="External"/><Relationship Id="rId5" Type="http://schemas.openxmlformats.org/officeDocument/2006/relationships/hyperlink" Target="https://github.com/llvm/llvm-project/blob/76aa042dde6ba9ba57c680950f5818259ee02690/mlir/include/mlir/Transforms/Passes.h#L78-L80" TargetMode="External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hyperlink" Target="https://github.com/llvm/llvm-project/blob/76aa042dde6ba9ba57c680950f5818259ee02690/mlir/test/lib/Dialect/Linalg/TestLinalgFusionTransforms.cpp#L91C22-L91C2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llvm/llvm-project/blob/ffc9a30938ae5c42c03f9c563db1465876b4def6/mlir/lib/Transforms/TopologicalSort.cpp#L26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hyperlink" Target="https://github.com/llvm/llvm-project/blob/ffc9a30938ae5c42c03f9c563db1465876b4def6/mlir/lib/Analysis/Liveness.cpp#L70" TargetMode="External"/><Relationship Id="rId7" Type="http://schemas.openxmlformats.org/officeDocument/2006/relationships/image" Target="../media/image36.png"/><Relationship Id="rId8" Type="http://schemas.openxmlformats.org/officeDocument/2006/relationships/hyperlink" Target="https://github.com/llvm/llvm-project/blob/ffc9a30938ae5c42c03f9c563db1465876b4def6/mlir/test/lib/Dialect/SCF/TestLoopUnrolling.cpp#L5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lir.llvm.org/docs/CAPI/" TargetMode="External"/><Relationship Id="rId4" Type="http://schemas.openxmlformats.org/officeDocument/2006/relationships/hyperlink" Target="https://mlir.llvm.org/docs/Bindings/Python/" TargetMode="External"/><Relationship Id="rId5" Type="http://schemas.openxmlformats.org/officeDocument/2006/relationships/hyperlink" Target="https://github.com/raviqqe/melio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hyperlink" Target="https://mlir.llvm.org/docs/Bindings/Python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Xilinx/mlir-aie/blob/b8d512fa4368f5f9c77b76835323990e73cc099c/python/compiler/util.py#L414" TargetMode="External"/><Relationship Id="rId4" Type="http://schemas.openxmlformats.org/officeDocument/2006/relationships/hyperlink" Target="https://github.com/ingomueller-net/xdsl/blob/e67c2e00351cb7073dfa91a7e0e8e6e65bc60632/src/xdsl/mlir_converter.py#L129" TargetMode="External"/><Relationship Id="rId5" Type="http://schemas.openxmlformats.org/officeDocument/2006/relationships/hyperlink" Target="https://github.com/microsoft/triton-shared/blob/e771c1e604c9c8883e50ed8f0e13c647156aa7c3/backend/compiler.py#L172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lir.llvm.org/docs/Tools/mlir-reduce/" TargetMode="External"/><Relationship Id="rId4" Type="http://schemas.openxmlformats.org/officeDocument/2006/relationships/hyperlink" Target="https://mlir.llvm.org/getting_started/Debugging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lir.llvm.org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google.com/spreadsheets/d/1eVkvQS7okpQS7eig9hzJJN0-MmVOjk6aAUi44eOu4h4/edit#gid=1153114914" TargetMode="External"/><Relationship Id="rId4" Type="http://schemas.openxmlformats.org/officeDocument/2006/relationships/hyperlink" Target="https://mlir.llvm.org/docs/PassManagement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orms.gle/1W5MqDQNfpvq35sUA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youtube.com/playlist?list=PLlONLmJCfHTo9WYfsoQvwjsa5ZB6hjOG5" TargetMode="External"/><Relationship Id="rId4" Type="http://schemas.openxmlformats.org/officeDocument/2006/relationships/hyperlink" Target="https://www.youtube.com/watch?v=qzljG6DKgic" TargetMode="External"/><Relationship Id="rId9" Type="http://schemas.openxmlformats.org/officeDocument/2006/relationships/hyperlink" Target="https://www.eecs.harvard.edu/~htk/publication/2019-mapl-tillet-kung-cox.pdf" TargetMode="External"/><Relationship Id="rId5" Type="http://schemas.openxmlformats.org/officeDocument/2006/relationships/hyperlink" Target="https://www.youtube.com/watch?v=lXAp6ZAWyBY" TargetMode="External"/><Relationship Id="rId6" Type="http://schemas.openxmlformats.org/officeDocument/2006/relationships/hyperlink" Target="https://www.lei.chat/posts/mlir-codegen-dialects-for-machine-learning-compilers/" TargetMode="External"/><Relationship Id="rId7" Type="http://schemas.openxmlformats.org/officeDocument/2006/relationships/hyperlink" Target="https://rcs.uwaterloo.ca/~ali/cs842-s23/papers/mlir.pdf" TargetMode="External"/><Relationship Id="rId8" Type="http://schemas.openxmlformats.org/officeDocument/2006/relationships/hyperlink" Target="https://arxiv.org/pdf/2002.1105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llvm/llvm-project/tree/main/mlir/lib/Target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odbolt.org/z/x5zjxbq4T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dbolt.org/z/75a8xTrGx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llvm.org/devmtg/2023-10/slides/techtalks/Zinenko-MLIRisNotAnMLCompiler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-606252" y="2883086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i="0" lang="en-US" sz="8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908349" y="4227280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MLIR (part 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0158642d6_0_16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Rewind back to LLVM IR</a:t>
            </a:r>
            <a:endParaRPr/>
          </a:p>
        </p:txBody>
      </p:sp>
      <p:sp>
        <p:nvSpPr>
          <p:cNvPr id="169" name="Google Shape;169;g270158642d6_0_161"/>
          <p:cNvSpPr txBox="1"/>
          <p:nvPr>
            <p:ph idx="1" type="body"/>
          </p:nvPr>
        </p:nvSpPr>
        <p:spPr>
          <a:xfrm>
            <a:off x="571375" y="1673450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LLVM IR passes classifications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Analysis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Transformation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Utility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scope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Module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Function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Loop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about MLIR classification?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It could be the same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but in addition to that usually people outline different classification rules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0158642d6_0_15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70158642d6_0_15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g270158642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4" y="-304800"/>
            <a:ext cx="12160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70158642d6_0_151"/>
          <p:cNvSpPr txBox="1"/>
          <p:nvPr/>
        </p:nvSpPr>
        <p:spPr>
          <a:xfrm>
            <a:off x="-19175" y="6457800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https://llvm.org/devmtg/2023-10/slides/techtalks/Zinenko-MLIRisNotAnMLCompiler.pdf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158642d6_0_10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Available</a:t>
            </a:r>
            <a:r>
              <a:rPr lang="en-US"/>
              <a:t> transformations</a:t>
            </a:r>
            <a:endParaRPr/>
          </a:p>
        </p:txBody>
      </p:sp>
      <p:sp>
        <p:nvSpPr>
          <p:cNvPr id="185" name="Google Shape;185;g270158642d6_0_10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Reference page: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https://mlir.llvm.org/docs/Passes/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0158642d6_0_76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Lowering</a:t>
            </a:r>
            <a:endParaRPr/>
          </a:p>
        </p:txBody>
      </p:sp>
      <p:sp>
        <p:nvSpPr>
          <p:cNvPr id="192" name="Google Shape;192;g270158642d6_0_76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Lowering is the process of transforming a high-level representation of a program into a lower-level representation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Lowering involves transforming this high-level representation into a more concrete, lower-level representation that is closer to the target hardware's capabilities and constraints.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One of common lowering pipelines: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ML framework/DSL -&gt;</a:t>
            </a:r>
            <a:r>
              <a:rPr lang="en-US"/>
              <a:t> (TOSA) -&gt; Linalg -&gt; Affine -&gt; SCF -&gt; LLVM </a:t>
            </a:r>
            <a:r>
              <a:rPr lang="en-US">
                <a:solidFill>
                  <a:srgbClr val="0070C0"/>
                </a:solidFill>
              </a:rPr>
              <a:t>-&gt; LLVM IR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0158642d6_0_78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Lowering</a:t>
            </a:r>
            <a:endParaRPr/>
          </a:p>
        </p:txBody>
      </p:sp>
      <p:pic>
        <p:nvPicPr>
          <p:cNvPr id="199" name="Google Shape;199;g270158642d6_0_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87" y="1807700"/>
            <a:ext cx="9140075" cy="3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70158642d6_0_787"/>
          <p:cNvSpPr txBox="1"/>
          <p:nvPr/>
        </p:nvSpPr>
        <p:spPr>
          <a:xfrm>
            <a:off x="8928100" y="5510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http://lastweek.io/notes/MLIR/</a:t>
            </a:r>
            <a:r>
              <a:rPr lang="en-US"/>
              <a:t> </a:t>
            </a:r>
            <a:endParaRPr/>
          </a:p>
        </p:txBody>
      </p:sp>
      <p:sp>
        <p:nvSpPr>
          <p:cNvPr id="201" name="Google Shape;201;g270158642d6_0_787"/>
          <p:cNvSpPr txBox="1"/>
          <p:nvPr/>
        </p:nvSpPr>
        <p:spPr>
          <a:xfrm>
            <a:off x="190263" y="5623850"/>
            <a:ext cx="11384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common lowering pipelines: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ML framework/DSL -&gt;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(TOSA) -&gt; Linalg -&gt; Affine -&gt; SCF -&gt; LLVM </a:t>
            </a: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-&gt; LLVM IR</a:t>
            </a:r>
            <a:endParaRPr/>
          </a:p>
        </p:txBody>
      </p:sp>
      <p:sp>
        <p:nvSpPr>
          <p:cNvPr id="202" name="Google Shape;202;g270158642d6_0_787"/>
          <p:cNvSpPr/>
          <p:nvPr/>
        </p:nvSpPr>
        <p:spPr>
          <a:xfrm>
            <a:off x="275500" y="6139500"/>
            <a:ext cx="2833800" cy="51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70158642d6_0_787"/>
          <p:cNvSpPr/>
          <p:nvPr/>
        </p:nvSpPr>
        <p:spPr>
          <a:xfrm>
            <a:off x="3463450" y="6149575"/>
            <a:ext cx="5824800" cy="511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70158642d6_0_787"/>
          <p:cNvSpPr/>
          <p:nvPr/>
        </p:nvSpPr>
        <p:spPr>
          <a:xfrm>
            <a:off x="9691575" y="6139500"/>
            <a:ext cx="1313400" cy="511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70158642d6_0_787"/>
          <p:cNvSpPr/>
          <p:nvPr/>
        </p:nvSpPr>
        <p:spPr>
          <a:xfrm>
            <a:off x="1106825" y="1524000"/>
            <a:ext cx="2179500" cy="398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70158642d6_0_787"/>
          <p:cNvSpPr/>
          <p:nvPr/>
        </p:nvSpPr>
        <p:spPr>
          <a:xfrm>
            <a:off x="3335325" y="1524000"/>
            <a:ext cx="2597700" cy="3986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70158642d6_0_787"/>
          <p:cNvSpPr/>
          <p:nvPr/>
        </p:nvSpPr>
        <p:spPr>
          <a:xfrm>
            <a:off x="5982025" y="1524000"/>
            <a:ext cx="1820700" cy="39861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0158642d6_0_75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TOSA to Linalg</a:t>
            </a:r>
            <a:endParaRPr/>
          </a:p>
        </p:txBody>
      </p:sp>
      <p:sp>
        <p:nvSpPr>
          <p:cNvPr id="214" name="Google Shape;214;g270158642d6_0_756"/>
          <p:cNvSpPr txBox="1"/>
          <p:nvPr/>
        </p:nvSpPr>
        <p:spPr>
          <a:xfrm>
            <a:off x="5756000" y="158412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https://github.com/llvm/llvm-project/blob/76aa042dde6ba9ba57c680950f5818259ee02690/mlir/test/Dialect/Tosa/ops.mlir#L226C12-L226C20</a:t>
            </a:r>
            <a:r>
              <a:rPr lang="en-US"/>
              <a:t> </a:t>
            </a:r>
            <a:endParaRPr/>
          </a:p>
        </p:txBody>
      </p:sp>
      <p:pic>
        <p:nvPicPr>
          <p:cNvPr id="215" name="Google Shape;215;g270158642d6_0_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00" y="2465165"/>
            <a:ext cx="9348451" cy="8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g270158642d6_0_756"/>
          <p:cNvCxnSpPr/>
          <p:nvPr/>
        </p:nvCxnSpPr>
        <p:spPr>
          <a:xfrm>
            <a:off x="6076825" y="3313141"/>
            <a:ext cx="0" cy="9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g270158642d6_0_7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50" y="4254326"/>
            <a:ext cx="8477550" cy="22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70158642d6_0_756"/>
          <p:cNvSpPr txBox="1"/>
          <p:nvPr/>
        </p:nvSpPr>
        <p:spPr>
          <a:xfrm>
            <a:off x="738025" y="3583638"/>
            <a:ext cx="53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-pass-pipeline="builtin.module(func.func(tosa-to-linalg))"</a:t>
            </a:r>
            <a:endParaRPr/>
          </a:p>
        </p:txBody>
      </p:sp>
      <p:sp>
        <p:nvSpPr>
          <p:cNvPr id="219" name="Google Shape;219;g270158642d6_0_756"/>
          <p:cNvSpPr txBox="1"/>
          <p:nvPr/>
        </p:nvSpPr>
        <p:spPr>
          <a:xfrm>
            <a:off x="8402775" y="3848950"/>
            <a:ext cx="35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https://godbolt.org/z/T9G4zPb99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220" name="Google Shape;220;g270158642d6_0_7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8550" y="2764825"/>
            <a:ext cx="1193925" cy="11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0158642d6_0_8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Linalg conversion</a:t>
            </a:r>
            <a:r>
              <a:rPr lang="en-US"/>
              <a:t> to parallel loops</a:t>
            </a:r>
            <a:endParaRPr/>
          </a:p>
        </p:txBody>
      </p:sp>
      <p:sp>
        <p:nvSpPr>
          <p:cNvPr id="227" name="Google Shape;227;g270158642d6_0_812"/>
          <p:cNvSpPr txBox="1"/>
          <p:nvPr/>
        </p:nvSpPr>
        <p:spPr>
          <a:xfrm>
            <a:off x="5892375" y="10822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https://github.com/llvm/llvm-project/blob/76aa042dde6ba9ba57c680950f5818259ee02690/mlir/test/Dialect/Linalg/affine.mlir#L6</a:t>
            </a:r>
            <a:r>
              <a:rPr lang="en-US"/>
              <a:t> </a:t>
            </a:r>
            <a:endParaRPr/>
          </a:p>
        </p:txBody>
      </p:sp>
      <p:sp>
        <p:nvSpPr>
          <p:cNvPr id="228" name="Google Shape;228;g270158642d6_0_812"/>
          <p:cNvSpPr txBox="1"/>
          <p:nvPr/>
        </p:nvSpPr>
        <p:spPr>
          <a:xfrm>
            <a:off x="0" y="292897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-pass-pipeline="builtin.module(func.func(convert-linalg-to-parallel-loops))"</a:t>
            </a:r>
            <a:endParaRPr/>
          </a:p>
        </p:txBody>
      </p:sp>
      <p:sp>
        <p:nvSpPr>
          <p:cNvPr id="229" name="Google Shape;229;g270158642d6_0_812"/>
          <p:cNvSpPr txBox="1"/>
          <p:nvPr/>
        </p:nvSpPr>
        <p:spPr>
          <a:xfrm>
            <a:off x="8906925" y="3721800"/>
            <a:ext cx="35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https://godbolt.org/z/b3jjfhx6j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230" name="Google Shape;230;g270158642d6_0_8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5050" y="2526225"/>
            <a:ext cx="1195550" cy="11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70158642d6_0_8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6275" y="1275376"/>
            <a:ext cx="5961699" cy="18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70158642d6_0_8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7325" y="3551850"/>
            <a:ext cx="5759600" cy="3306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270158642d6_0_812"/>
          <p:cNvCxnSpPr>
            <a:stCxn id="231" idx="2"/>
            <a:endCxn id="232" idx="0"/>
          </p:cNvCxnSpPr>
          <p:nvPr/>
        </p:nvCxnSpPr>
        <p:spPr>
          <a:xfrm>
            <a:off x="6027125" y="3170251"/>
            <a:ext cx="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g270158642d6_0_812"/>
          <p:cNvSpPr/>
          <p:nvPr/>
        </p:nvSpPr>
        <p:spPr>
          <a:xfrm>
            <a:off x="3611025" y="2430300"/>
            <a:ext cx="4565400" cy="3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70158642d6_0_812"/>
          <p:cNvSpPr/>
          <p:nvPr/>
        </p:nvSpPr>
        <p:spPr>
          <a:xfrm>
            <a:off x="3778300" y="4654000"/>
            <a:ext cx="4840800" cy="172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0158642d6_0_73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Affine loops vectorization</a:t>
            </a:r>
            <a:endParaRPr/>
          </a:p>
        </p:txBody>
      </p:sp>
      <p:sp>
        <p:nvSpPr>
          <p:cNvPr id="242" name="Google Shape;242;g270158642d6_0_736"/>
          <p:cNvSpPr txBox="1"/>
          <p:nvPr/>
        </p:nvSpPr>
        <p:spPr>
          <a:xfrm>
            <a:off x="8611500" y="3906963"/>
            <a:ext cx="35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https://godbolt.org/z/T3q1qzxqc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243" name="Google Shape;243;g270158642d6_0_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837" y="2166465"/>
            <a:ext cx="5879976" cy="1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70158642d6_0_7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851" y="4514629"/>
            <a:ext cx="7527949" cy="234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g270158642d6_0_736"/>
          <p:cNvCxnSpPr>
            <a:stCxn id="243" idx="2"/>
            <a:endCxn id="244" idx="0"/>
          </p:cNvCxnSpPr>
          <p:nvPr/>
        </p:nvCxnSpPr>
        <p:spPr>
          <a:xfrm>
            <a:off x="6076825" y="3578566"/>
            <a:ext cx="0" cy="9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g270158642d6_0_736"/>
          <p:cNvSpPr txBox="1"/>
          <p:nvPr/>
        </p:nvSpPr>
        <p:spPr>
          <a:xfrm>
            <a:off x="737950" y="3760850"/>
            <a:ext cx="45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-affine-super-vectorize=virtual-vector-size=128</a:t>
            </a:r>
            <a:endParaRPr/>
          </a:p>
        </p:txBody>
      </p:sp>
      <p:pic>
        <p:nvPicPr>
          <p:cNvPr id="247" name="Google Shape;247;g270158642d6_0_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2021" y="2787706"/>
            <a:ext cx="1119600" cy="11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70158642d6_0_736"/>
          <p:cNvSpPr/>
          <p:nvPr/>
        </p:nvSpPr>
        <p:spPr>
          <a:xfrm>
            <a:off x="3217450" y="5765825"/>
            <a:ext cx="2961600" cy="1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70158642d6_0_736"/>
          <p:cNvSpPr/>
          <p:nvPr/>
        </p:nvSpPr>
        <p:spPr>
          <a:xfrm>
            <a:off x="3060025" y="4870450"/>
            <a:ext cx="2666400" cy="1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25b4b9e83_0_7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Canonicalizer</a:t>
            </a:r>
            <a:endParaRPr/>
          </a:p>
        </p:txBody>
      </p:sp>
      <p:sp>
        <p:nvSpPr>
          <p:cNvPr id="256" name="Google Shape;256;g2d25b4b9e83_0_73"/>
          <p:cNvSpPr txBox="1"/>
          <p:nvPr>
            <p:ph idx="1" type="body"/>
          </p:nvPr>
        </p:nvSpPr>
        <p:spPr>
          <a:xfrm>
            <a:off x="571375" y="1359300"/>
            <a:ext cx="11010900" cy="48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</a:t>
            </a:r>
            <a:r>
              <a:rPr lang="en-US"/>
              <a:t>urpose of the canonicalizer - transform MLIR code into a canonical form (to a standardized, simplified representation of code that allows for easier analysis and optimization)</a:t>
            </a:r>
            <a:endParaRPr/>
          </a:p>
        </p:txBody>
      </p:sp>
      <p:sp>
        <p:nvSpPr>
          <p:cNvPr id="257" name="Google Shape;257;g2d25b4b9e83_0_73"/>
          <p:cNvSpPr txBox="1"/>
          <p:nvPr/>
        </p:nvSpPr>
        <p:spPr>
          <a:xfrm>
            <a:off x="8825850" y="4555600"/>
            <a:ext cx="34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https://godbolt.org/z/Yd47xj6df</a:t>
            </a:r>
            <a:r>
              <a:rPr lang="en-US" sz="1800"/>
              <a:t> </a:t>
            </a:r>
            <a:endParaRPr sz="1800"/>
          </a:p>
        </p:txBody>
      </p:sp>
      <p:pic>
        <p:nvPicPr>
          <p:cNvPr id="258" name="Google Shape;258;g2d25b4b9e83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800" y="3079600"/>
            <a:ext cx="1545675" cy="15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d25b4b9e83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1950" y="2680437"/>
            <a:ext cx="5537508" cy="1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d25b4b9e83_0_73"/>
          <p:cNvSpPr/>
          <p:nvPr/>
        </p:nvSpPr>
        <p:spPr>
          <a:xfrm>
            <a:off x="2528125" y="2847575"/>
            <a:ext cx="3060000" cy="72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d25b4b9e83_0_73"/>
          <p:cNvSpPr/>
          <p:nvPr/>
        </p:nvSpPr>
        <p:spPr>
          <a:xfrm>
            <a:off x="2528125" y="3270825"/>
            <a:ext cx="845700" cy="152400"/>
          </a:xfrm>
          <a:prstGeom prst="rect">
            <a:avLst/>
          </a:prstGeom>
          <a:noFill/>
          <a:ln cap="flat" cmpd="sng" w="9525">
            <a:solidFill>
              <a:srgbClr val="006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d25b4b9e83_0_73"/>
          <p:cNvSpPr/>
          <p:nvPr/>
        </p:nvSpPr>
        <p:spPr>
          <a:xfrm>
            <a:off x="3738800" y="3423225"/>
            <a:ext cx="775800" cy="152400"/>
          </a:xfrm>
          <a:prstGeom prst="rect">
            <a:avLst/>
          </a:prstGeom>
          <a:noFill/>
          <a:ln cap="flat" cmpd="sng" w="9525">
            <a:solidFill>
              <a:srgbClr val="006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2d25b4b9e83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888" y="4791848"/>
            <a:ext cx="6253624" cy="211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2d25b4b9e83_0_73"/>
          <p:cNvCxnSpPr>
            <a:stCxn id="259" idx="2"/>
            <a:endCxn id="263" idx="0"/>
          </p:cNvCxnSpPr>
          <p:nvPr/>
        </p:nvCxnSpPr>
        <p:spPr>
          <a:xfrm>
            <a:off x="4800704" y="4589063"/>
            <a:ext cx="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25b4b9e83_0_9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Canonicalization patterns</a:t>
            </a:r>
            <a:endParaRPr/>
          </a:p>
        </p:txBody>
      </p:sp>
      <p:sp>
        <p:nvSpPr>
          <p:cNvPr id="271" name="Google Shape;271;g2d25b4b9e83_0_91"/>
          <p:cNvSpPr txBox="1"/>
          <p:nvPr>
            <p:ph idx="1" type="body"/>
          </p:nvPr>
        </p:nvSpPr>
        <p:spPr>
          <a:xfrm>
            <a:off x="571375" y="1673450"/>
            <a:ext cx="6185400" cy="8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canonicalizer understands what to optimize?</a:t>
            </a:r>
            <a:endParaRPr/>
          </a:p>
        </p:txBody>
      </p:sp>
      <p:pic>
        <p:nvPicPr>
          <p:cNvPr id="272" name="Google Shape;272;g2d25b4b9e83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475" y="1299775"/>
            <a:ext cx="5566525" cy="55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d25b4b9e83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25" y="2686875"/>
            <a:ext cx="6109499" cy="10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d25b4b9e83_0_91"/>
          <p:cNvSpPr txBox="1"/>
          <p:nvPr/>
        </p:nvSpPr>
        <p:spPr>
          <a:xfrm>
            <a:off x="6709938" y="776575"/>
            <a:ext cx="539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https://github.com/llvm/llvm-project/blob/7a484d3a1f630ba9ce7b22e744818be974971470/mlir/include/mlir/Dialect/Arith/IR/ArithOps.td#L244</a:t>
            </a:r>
            <a:r>
              <a:rPr lang="en-US" sz="1100"/>
              <a:t> </a:t>
            </a:r>
            <a:endParaRPr sz="1100"/>
          </a:p>
        </p:txBody>
      </p:sp>
      <p:sp>
        <p:nvSpPr>
          <p:cNvPr id="275" name="Google Shape;275;g2d25b4b9e83_0_91"/>
          <p:cNvSpPr txBox="1"/>
          <p:nvPr/>
        </p:nvSpPr>
        <p:spPr>
          <a:xfrm>
            <a:off x="674700" y="3741350"/>
            <a:ext cx="55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https://github.com/llvm/llvm-project/blob/02dfbbff1937b3e2c1ee1cd4a5ad0a9f03ee23ea/mlir/lib/Dialect/Arith/IR/ArithOps.cpp#L319-L323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276" name="Google Shape;276;g2d25b4b9e83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73" y="4904225"/>
            <a:ext cx="5302375" cy="12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be5b11666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Previously</a:t>
            </a:r>
            <a:endParaRPr/>
          </a:p>
        </p:txBody>
      </p:sp>
      <p:sp>
        <p:nvSpPr>
          <p:cNvPr id="103" name="Google Shape;103;g2cbe5b11666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practical applications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25b4b9e83_0_11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define canonicalization patterns</a:t>
            </a:r>
            <a:endParaRPr/>
          </a:p>
        </p:txBody>
      </p:sp>
      <p:sp>
        <p:nvSpPr>
          <p:cNvPr id="283" name="Google Shape;283;g2d25b4b9e83_0_11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TableGen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Implement &lt;OpClass&gt;::canonicalize in C++ code (for more sophisticated cases)</a:t>
            </a:r>
            <a:endParaRPr/>
          </a:p>
        </p:txBody>
      </p:sp>
      <p:pic>
        <p:nvPicPr>
          <p:cNvPr id="284" name="Google Shape;284;g2d25b4b9e83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5" y="2181225"/>
            <a:ext cx="6623275" cy="15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25b4b9e83_0_114"/>
          <p:cNvSpPr txBox="1"/>
          <p:nvPr/>
        </p:nvSpPr>
        <p:spPr>
          <a:xfrm>
            <a:off x="7570400" y="2560125"/>
            <a:ext cx="43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https://github.com/llvm/llvm-project/blob/02dfbbff1937b3e2c1ee1cd4a5ad0a9f03ee23ea/mlir/lib/Dialect/Arith/IR/ArithCanonicalization.td#L35-L93</a:t>
            </a:r>
            <a:r>
              <a:rPr lang="en-US"/>
              <a:t> </a:t>
            </a:r>
            <a:endParaRPr/>
          </a:p>
        </p:txBody>
      </p:sp>
      <p:pic>
        <p:nvPicPr>
          <p:cNvPr id="286" name="Google Shape;286;g2d25b4b9e83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4618975"/>
            <a:ext cx="6932100" cy="21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d25b4b9e83_0_114"/>
          <p:cNvSpPr txBox="1"/>
          <p:nvPr/>
        </p:nvSpPr>
        <p:spPr>
          <a:xfrm>
            <a:off x="7570400" y="5199075"/>
            <a:ext cx="43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https://github.com/llvm/llvm-project/blob/02dfbbff1937b3e2c1ee1cd4a5ad0a9f03ee23ea/mlir/lib/Dialect/Tosa/IR/TosaCanonicalizations.cpp#L67C15-L76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25b4b9e83_0_9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Patterns</a:t>
            </a:r>
            <a:endParaRPr/>
          </a:p>
        </p:txBody>
      </p:sp>
      <p:sp>
        <p:nvSpPr>
          <p:cNvPr id="294" name="Google Shape;294;g2d25b4b9e83_0_97"/>
          <p:cNvSpPr txBox="1"/>
          <p:nvPr>
            <p:ph idx="1" type="body"/>
          </p:nvPr>
        </p:nvSpPr>
        <p:spPr>
          <a:xfrm>
            <a:off x="571375" y="1673450"/>
            <a:ext cx="11010900" cy="49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Common structure in MLIR.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are the following patterns present in pass infrastructure: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fold and canonicalization (for canonicalizer pass)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rewrite (operation rewriting/replacement)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conversion (for conversion passes)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They are applied in random order and multiple times to make sure that IR is canonicalized/rewritten/converted.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More here: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Pattern Rewriting : Generic DAG-to-DAG Rewriting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https://mlir.llvm.org/docs/PatternRewriter/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0158642d6_0_12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301" name="Google Shape;301;g270158642d6_0_12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Custom dialects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0158642d6_0_5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308" name="Google Shape;308;g270158642d6_0_575"/>
          <p:cNvSpPr txBox="1"/>
          <p:nvPr>
            <p:ph idx="1" type="body"/>
          </p:nvPr>
        </p:nvSpPr>
        <p:spPr>
          <a:xfrm>
            <a:off x="571372" y="1673450"/>
            <a:ext cx="33108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One of possible ways to illustrate dialects in structured way</a:t>
            </a:r>
            <a:endParaRPr/>
          </a:p>
        </p:txBody>
      </p:sp>
      <p:pic>
        <p:nvPicPr>
          <p:cNvPr id="309" name="Google Shape;309;g270158642d6_0_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228" y="91950"/>
            <a:ext cx="8295177" cy="6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70158642d6_0_575"/>
          <p:cNvSpPr txBox="1"/>
          <p:nvPr/>
        </p:nvSpPr>
        <p:spPr>
          <a:xfrm>
            <a:off x="0" y="6248450"/>
            <a:ext cx="50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https://medium.com/sniper-ai/mlir-tutorial-create-your-custom-dialect-lowering-to-llvm-ir-dialect-system-1-1f125a6a3008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0158642d6_0_9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dialect</a:t>
            </a:r>
            <a:endParaRPr/>
          </a:p>
        </p:txBody>
      </p:sp>
      <p:sp>
        <p:nvSpPr>
          <p:cNvPr id="317" name="Google Shape;317;g270158642d6_0_95"/>
          <p:cNvSpPr txBox="1"/>
          <p:nvPr>
            <p:ph idx="1" type="body"/>
          </p:nvPr>
        </p:nvSpPr>
        <p:spPr>
          <a:xfrm>
            <a:off x="571375" y="1673450"/>
            <a:ext cx="114327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Dialect definition files are separated: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Consolas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</a:t>
            </a:r>
            <a:r>
              <a:rPr lang="en-US" sz="2200"/>
              <a:t> (include files)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mlir/include/mlir/Dialect/&lt;dialect_name&gt;/IR</a:t>
            </a:r>
            <a:r>
              <a:rPr lang="en-US" sz="2200"/>
              <a:t> (operations include files)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mlir/include/mlir/Dialect/&lt;dialect_name&gt;/Transforms</a:t>
            </a:r>
            <a:r>
              <a:rPr lang="en-US" sz="2200"/>
              <a:t> (transforms include files)</a:t>
            </a:r>
            <a:endParaRPr sz="2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nsolas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/>
              <a:t> (sources)</a:t>
            </a:r>
            <a:endParaRPr sz="2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nsolas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/IR</a:t>
            </a:r>
            <a:r>
              <a:rPr lang="en-US" sz="2200"/>
              <a:t> (operations </a:t>
            </a:r>
            <a:r>
              <a:rPr lang="en-US" sz="2200"/>
              <a:t>sources</a:t>
            </a:r>
            <a:r>
              <a:rPr lang="en-US" sz="2200"/>
              <a:t>)</a:t>
            </a:r>
            <a:endParaRPr sz="2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nsolas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/Transforms</a:t>
            </a:r>
            <a:r>
              <a:rPr lang="en-US" sz="2200"/>
              <a:t> (transforms </a:t>
            </a:r>
            <a:r>
              <a:rPr lang="en-US" sz="2200"/>
              <a:t>sources</a:t>
            </a:r>
            <a:r>
              <a:rPr lang="en-US" sz="2200"/>
              <a:t>)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0158642d6_0_68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by example: Math dialect</a:t>
            </a:r>
            <a:endParaRPr/>
          </a:p>
        </p:txBody>
      </p:sp>
      <p:sp>
        <p:nvSpPr>
          <p:cNvPr id="324" name="Google Shape;324;g270158642d6_0_685"/>
          <p:cNvSpPr txBox="1"/>
          <p:nvPr>
            <p:ph idx="1" type="body"/>
          </p:nvPr>
        </p:nvSpPr>
        <p:spPr>
          <a:xfrm>
            <a:off x="571375" y="1673450"/>
            <a:ext cx="11010900" cy="49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https://github.com/llvm/llvm-project/tree/main/mlir/include/mlir/Dialect/Math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IR: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description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attributes and types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Operations description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Transforms: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specific passes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other dirs depend on dialect specifics</a:t>
            </a:r>
            <a:endParaRPr sz="2400"/>
          </a:p>
        </p:txBody>
      </p:sp>
      <p:pic>
        <p:nvPicPr>
          <p:cNvPr id="325" name="Google Shape;325;g270158642d6_0_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303" y="2105625"/>
            <a:ext cx="3919051" cy="467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70158642d6_0_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3400" y="828550"/>
            <a:ext cx="1237675" cy="1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0158642d6_0_70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 description</a:t>
            </a:r>
            <a:endParaRPr/>
          </a:p>
        </p:txBody>
      </p:sp>
      <p:sp>
        <p:nvSpPr>
          <p:cNvPr id="333" name="Google Shape;333;g270158642d6_0_705"/>
          <p:cNvSpPr txBox="1"/>
          <p:nvPr>
            <p:ph idx="1" type="body"/>
          </p:nvPr>
        </p:nvSpPr>
        <p:spPr>
          <a:xfrm>
            <a:off x="157425" y="1673450"/>
            <a:ext cx="67203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Docs: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https://mlir.llvm.org/docs/DefiningDialects/AttributesAndTypes/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Example: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https://github.com/llvm/llvm-project/blob/main/mlir/include/mlir/Dialect/Arith/IR/ArithBase.td</a:t>
            </a:r>
            <a:r>
              <a:rPr lang="en-US" sz="1900"/>
              <a:t> </a:t>
            </a:r>
            <a:endParaRPr sz="1900"/>
          </a:p>
        </p:txBody>
      </p:sp>
      <p:pic>
        <p:nvPicPr>
          <p:cNvPr id="334" name="Google Shape;334;g270158642d6_0_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3552225"/>
            <a:ext cx="6355275" cy="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70158642d6_0_7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790" y="0"/>
            <a:ext cx="521822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0158642d6_0_69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definition</a:t>
            </a:r>
            <a:endParaRPr/>
          </a:p>
        </p:txBody>
      </p:sp>
      <p:sp>
        <p:nvSpPr>
          <p:cNvPr id="342" name="Google Shape;342;g270158642d6_0_69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Operation Definition Specification (ODS)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Docs: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https://mlir.llvm.org/docs/DefiningDialects/Operations/</a:t>
            </a:r>
            <a:r>
              <a:rPr lang="en-US" sz="2400"/>
              <a:t> </a:t>
            </a:r>
            <a:endParaRPr sz="2400"/>
          </a:p>
        </p:txBody>
      </p:sp>
      <p:pic>
        <p:nvPicPr>
          <p:cNvPr id="343" name="Google Shape;343;g270158642d6_0_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50" y="3197000"/>
            <a:ext cx="3980300" cy="22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70158642d6_0_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975" y="3639749"/>
            <a:ext cx="7121250" cy="13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70158642d6_0_694"/>
          <p:cNvSpPr txBox="1"/>
          <p:nvPr/>
        </p:nvSpPr>
        <p:spPr>
          <a:xfrm>
            <a:off x="630400" y="5642700"/>
            <a:ext cx="309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TableGen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*Ops.td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70158642d6_0_694"/>
          <p:cNvSpPr txBox="1"/>
          <p:nvPr/>
        </p:nvSpPr>
        <p:spPr>
          <a:xfrm>
            <a:off x="5893750" y="5558950"/>
            <a:ext cx="469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Auto-generated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*Ops.h.inc and *Ops.cpp.inc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0158642d6_0_719"/>
          <p:cNvSpPr txBox="1"/>
          <p:nvPr>
            <p:ph type="title"/>
          </p:nvPr>
        </p:nvSpPr>
        <p:spPr>
          <a:xfrm>
            <a:off x="266570" y="1143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Arith AddI operation example</a:t>
            </a:r>
            <a:endParaRPr/>
          </a:p>
        </p:txBody>
      </p:sp>
      <p:sp>
        <p:nvSpPr>
          <p:cNvPr id="353" name="Google Shape;353;g270158642d6_0_71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270158642d6_0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576" y="826500"/>
            <a:ext cx="6013424" cy="60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70158642d6_0_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90915"/>
            <a:ext cx="6084199" cy="216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70158642d6_0_7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625" y="3569150"/>
            <a:ext cx="5678426" cy="10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70158642d6_0_7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75" y="1227527"/>
            <a:ext cx="6013425" cy="2276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70158642d6_0_719"/>
          <p:cNvSpPr txBox="1"/>
          <p:nvPr/>
        </p:nvSpPr>
        <p:spPr>
          <a:xfrm>
            <a:off x="0" y="0"/>
            <a:ext cx="118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https://github.com/llvm/llvm-project/blob/76aa042dde6ba9ba57c680950f5818259ee02690/mlir/include/mlir/Dialect/Arith/IR/ArithOps.td#L209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0158642d6_0_129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365" name="Google Shape;365;g270158642d6_0_12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0158642d6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pic>
        <p:nvPicPr>
          <p:cNvPr id="110" name="Google Shape;110;g270158642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87" y="1807700"/>
            <a:ext cx="9140075" cy="3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70158642d6_0_0"/>
          <p:cNvSpPr txBox="1"/>
          <p:nvPr/>
        </p:nvSpPr>
        <p:spPr>
          <a:xfrm>
            <a:off x="4382325" y="519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http://lastweek.io/notes/MLIR/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0158642d6_0_89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Writing a pass</a:t>
            </a:r>
            <a:endParaRPr/>
          </a:p>
        </p:txBody>
      </p:sp>
      <p:sp>
        <p:nvSpPr>
          <p:cNvPr id="372" name="Google Shape;372;g270158642d6_0_8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Pass manager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https://mlir.llvm.org/docs/PassManagement/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0400c0d60_0_1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</a:t>
            </a:r>
            <a:endParaRPr/>
          </a:p>
        </p:txBody>
      </p:sp>
      <p:sp>
        <p:nvSpPr>
          <p:cNvPr id="379" name="Google Shape;379;g270400c0d60_0_1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Loop Invariant Code Motion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270400c0d6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50" y="2423525"/>
            <a:ext cx="75438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70400c0d60_0_11"/>
          <p:cNvSpPr txBox="1"/>
          <p:nvPr/>
        </p:nvSpPr>
        <p:spPr>
          <a:xfrm>
            <a:off x="1111825" y="3903700"/>
            <a:ext cx="5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https://mlir.llvm.org/docs/Passes/#-loop-invariant-code-motion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0400c0d60_0_2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definition in headers</a:t>
            </a:r>
            <a:endParaRPr/>
          </a:p>
        </p:txBody>
      </p:sp>
      <p:pic>
        <p:nvPicPr>
          <p:cNvPr id="388" name="Google Shape;388;g270400c0d6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631250"/>
            <a:ext cx="7294924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70400c0d60_0_26"/>
          <p:cNvSpPr txBox="1"/>
          <p:nvPr/>
        </p:nvSpPr>
        <p:spPr>
          <a:xfrm>
            <a:off x="7758200" y="1445050"/>
            <a:ext cx="5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TableGen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70400c0d60_0_26"/>
          <p:cNvSpPr txBox="1"/>
          <p:nvPr/>
        </p:nvSpPr>
        <p:spPr>
          <a:xfrm>
            <a:off x="7714025" y="2136850"/>
            <a:ext cx="441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https://github.com/llvm/llvm-project/blob/76aa042dde6ba9ba57c680950f5818259ee02690/mlir/include/mlir/Transforms/Passes.td#L336-L339</a:t>
            </a:r>
            <a:r>
              <a:rPr lang="en-US"/>
              <a:t> </a:t>
            </a:r>
            <a:endParaRPr/>
          </a:p>
        </p:txBody>
      </p:sp>
      <p:sp>
        <p:nvSpPr>
          <p:cNvPr id="391" name="Google Shape;391;g270400c0d60_0_26"/>
          <p:cNvSpPr txBox="1"/>
          <p:nvPr/>
        </p:nvSpPr>
        <p:spPr>
          <a:xfrm>
            <a:off x="7758200" y="4535950"/>
            <a:ext cx="441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https://github.com/llvm/llvm-project/blob/76aa042dde6ba9ba57c680950f5818259ee02690/mlir/include/mlir/Transforms/Passes.h#L78-L80</a:t>
            </a:r>
            <a:r>
              <a:rPr lang="en-US"/>
              <a:t> </a:t>
            </a:r>
            <a:endParaRPr/>
          </a:p>
        </p:txBody>
      </p:sp>
      <p:sp>
        <p:nvSpPr>
          <p:cNvPr id="392" name="Google Shape;392;g270400c0d60_0_26"/>
          <p:cNvSpPr txBox="1"/>
          <p:nvPr/>
        </p:nvSpPr>
        <p:spPr>
          <a:xfrm>
            <a:off x="7812200" y="3920350"/>
            <a:ext cx="5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g270400c0d60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5" y="4214150"/>
            <a:ext cx="7654701" cy="75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0400c0d60_0_3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usage</a:t>
            </a:r>
            <a:endParaRPr/>
          </a:p>
        </p:txBody>
      </p:sp>
      <p:pic>
        <p:nvPicPr>
          <p:cNvPr id="400" name="Google Shape;400;g270400c0d6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5" y="1879088"/>
            <a:ext cx="7912450" cy="41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70400c0d60_0_36"/>
          <p:cNvSpPr/>
          <p:nvPr/>
        </p:nvSpPr>
        <p:spPr>
          <a:xfrm>
            <a:off x="1702200" y="3571675"/>
            <a:ext cx="50181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70400c0d60_0_36"/>
          <p:cNvSpPr txBox="1"/>
          <p:nvPr/>
        </p:nvSpPr>
        <p:spPr>
          <a:xfrm>
            <a:off x="8688100" y="2558225"/>
            <a:ext cx="350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https://github.com/llvm/llvm-project/blob/76aa042dde6ba9ba57c680950f5818259ee02690/mlir/test/lib/Dialect/Linalg/TestLinalgFusionTransforms.cpp#L91C22-L91C28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0400c0d60_0_4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implementation</a:t>
            </a:r>
            <a:endParaRPr/>
          </a:p>
        </p:txBody>
      </p:sp>
      <p:pic>
        <p:nvPicPr>
          <p:cNvPr id="409" name="Google Shape;409;g270400c0d6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6" y="1406525"/>
            <a:ext cx="5303699" cy="54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70400c0d60_0_45"/>
          <p:cNvSpPr/>
          <p:nvPr/>
        </p:nvSpPr>
        <p:spPr>
          <a:xfrm>
            <a:off x="1003600" y="6247975"/>
            <a:ext cx="4407900" cy="60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270400c0d60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575" y="2067825"/>
            <a:ext cx="5303701" cy="113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70400c0d60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574" y="3827323"/>
            <a:ext cx="5303701" cy="49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70400c0d60_0_45"/>
          <p:cNvSpPr/>
          <p:nvPr/>
        </p:nvSpPr>
        <p:spPr>
          <a:xfrm>
            <a:off x="1013450" y="4673675"/>
            <a:ext cx="2696100" cy="1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70400c0d60_0_45"/>
          <p:cNvSpPr/>
          <p:nvPr/>
        </p:nvSpPr>
        <p:spPr>
          <a:xfrm>
            <a:off x="1023300" y="4978700"/>
            <a:ext cx="2391000" cy="1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70400c0d60_0_45"/>
          <p:cNvSpPr txBox="1"/>
          <p:nvPr/>
        </p:nvSpPr>
        <p:spPr>
          <a:xfrm>
            <a:off x="6188950" y="4841075"/>
            <a:ext cx="56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runOnOperation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main function to be implemented by pass developer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0400c0d60_0_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 walker</a:t>
            </a:r>
            <a:endParaRPr/>
          </a:p>
        </p:txBody>
      </p:sp>
      <p:sp>
        <p:nvSpPr>
          <p:cNvPr id="422" name="Google Shape;422;g270400c0d60_0_75"/>
          <p:cNvSpPr txBox="1"/>
          <p:nvPr>
            <p:ph idx="1" type="body"/>
          </p:nvPr>
        </p:nvSpPr>
        <p:spPr>
          <a:xfrm>
            <a:off x="571375" y="140702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 within this operation</a:t>
            </a:r>
            <a:endParaRPr sz="2300"/>
          </a:p>
        </p:txBody>
      </p:sp>
      <p:sp>
        <p:nvSpPr>
          <p:cNvPr id="423" name="Google Shape;423;g270400c0d60_0_75"/>
          <p:cNvSpPr txBox="1"/>
          <p:nvPr/>
        </p:nvSpPr>
        <p:spPr>
          <a:xfrm>
            <a:off x="7822250" y="37838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https://github.com/llvm/llvm-project/blob/ffc9a30938ae5c42c03f9c563db1465876b4def6/mlir/lib/Transforms/TopologicalSort.cpp#L26</a:t>
            </a:r>
            <a:r>
              <a:rPr lang="en-US"/>
              <a:t> </a:t>
            </a:r>
            <a:endParaRPr/>
          </a:p>
        </p:txBody>
      </p:sp>
      <p:pic>
        <p:nvPicPr>
          <p:cNvPr id="424" name="Google Shape;424;g270400c0d60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25" y="3335125"/>
            <a:ext cx="5332201" cy="1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70400c0d60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25" y="1771300"/>
            <a:ext cx="3171425" cy="1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70400c0d60_0_75"/>
          <p:cNvSpPr txBox="1"/>
          <p:nvPr/>
        </p:nvSpPr>
        <p:spPr>
          <a:xfrm>
            <a:off x="7822250" y="18194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https://github.com/llvm/llvm-project/blob/ffc9a30938ae5c42c03f9c563db1465876b4def6/mlir/lib/Analysis/Liveness.cpp#L70</a:t>
            </a:r>
            <a:r>
              <a:rPr lang="en-US"/>
              <a:t> </a:t>
            </a:r>
            <a:endParaRPr/>
          </a:p>
        </p:txBody>
      </p:sp>
      <p:sp>
        <p:nvSpPr>
          <p:cNvPr id="427" name="Google Shape;427;g270400c0d60_0_75"/>
          <p:cNvSpPr txBox="1"/>
          <p:nvPr>
            <p:ph idx="1" type="body"/>
          </p:nvPr>
        </p:nvSpPr>
        <p:spPr>
          <a:xfrm>
            <a:off x="695425" y="289857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operations implementing specific interface</a:t>
            </a:r>
            <a:endParaRPr sz="2300"/>
          </a:p>
        </p:txBody>
      </p:sp>
      <p:sp>
        <p:nvSpPr>
          <p:cNvPr id="428" name="Google Shape;428;g270400c0d60_0_75"/>
          <p:cNvSpPr txBox="1"/>
          <p:nvPr>
            <p:ph idx="1" type="body"/>
          </p:nvPr>
        </p:nvSpPr>
        <p:spPr>
          <a:xfrm>
            <a:off x="695425" y="527092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operations of specific type (e.g. 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scf.for</a:t>
            </a:r>
            <a:r>
              <a:rPr lang="en-US" sz="2300"/>
              <a:t>)</a:t>
            </a:r>
            <a:endParaRPr sz="2300"/>
          </a:p>
        </p:txBody>
      </p:sp>
      <p:pic>
        <p:nvPicPr>
          <p:cNvPr id="429" name="Google Shape;429;g270400c0d60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424" y="5596625"/>
            <a:ext cx="3944674" cy="12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70400c0d60_0_75"/>
          <p:cNvSpPr txBox="1"/>
          <p:nvPr/>
        </p:nvSpPr>
        <p:spPr>
          <a:xfrm>
            <a:off x="7871450" y="57039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https://github.com/llvm/llvm-project/blob/ffc9a30938ae5c42c03f9c563db1465876b4def6/mlir/test/lib/Dialect/SCF/TestLoopUnrolling.cpp#L57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25b4b9e83_0_6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Rewind back to LLVM IR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7" name="Google Shape;437;g2d25b4b9e83_0_64"/>
          <p:cNvSpPr txBox="1"/>
          <p:nvPr>
            <p:ph idx="1" type="body"/>
          </p:nvPr>
        </p:nvSpPr>
        <p:spPr>
          <a:xfrm>
            <a:off x="571375" y="1673450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LLVM IR passes classifications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Types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Analysis pass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Transformation pass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Utility pass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scope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Module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Function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Loop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What about MLIR classification?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>
                <a:solidFill>
                  <a:schemeClr val="lt2"/>
                </a:solidFill>
              </a:rPr>
              <a:t>It could be the same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>
                <a:solidFill>
                  <a:schemeClr val="lt2"/>
                </a:solidFill>
              </a:rPr>
              <a:t>but in addition to that usually people outline different classification rules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38" name="Google Shape;438;g2d25b4b9e83_0_64"/>
          <p:cNvSpPr txBox="1"/>
          <p:nvPr/>
        </p:nvSpPr>
        <p:spPr>
          <a:xfrm>
            <a:off x="6041325" y="3527000"/>
            <a:ext cx="56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 walker gives an opportunity to run the pass on any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d25b4b9e83_0_64"/>
          <p:cNvSpPr/>
          <p:nvPr/>
        </p:nvSpPr>
        <p:spPr>
          <a:xfrm>
            <a:off x="718275" y="3433925"/>
            <a:ext cx="2607300" cy="147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25b4b9e83_0_2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446" name="Google Shape;446;g2d25b4b9e83_0_2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MLIR connections with other languages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0158642d6_0_13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C API</a:t>
            </a:r>
            <a:endParaRPr/>
          </a:p>
        </p:txBody>
      </p:sp>
      <p:sp>
        <p:nvSpPr>
          <p:cNvPr id="453" name="Google Shape;453;g270158642d6_0_135"/>
          <p:cNvSpPr txBox="1"/>
          <p:nvPr>
            <p:ph idx="1" type="body"/>
          </p:nvPr>
        </p:nvSpPr>
        <p:spPr>
          <a:xfrm>
            <a:off x="571375" y="1673449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Adds interoperability with </a:t>
            </a:r>
            <a:r>
              <a:rPr lang="en-US" sz="2600"/>
              <a:t>many</a:t>
            </a:r>
            <a:r>
              <a:rPr lang="en-US" sz="2600"/>
              <a:t> other programming languages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C (first of all), C++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/>
              <a:t>C API: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https://mlir.llvm.org/docs/CAPI/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Python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/>
              <a:t>Built-in project: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https://mlir.llvm.org/docs/Bindings/Python/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Rust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https://github.com/raviqqe/melior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others…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LLVM is written in C++. Why not C++? Why libraries usually choose C for interoperability?</a:t>
            </a:r>
            <a:endParaRPr sz="2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0158642d6_0_14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 for interoperability</a:t>
            </a:r>
            <a:endParaRPr/>
          </a:p>
        </p:txBody>
      </p:sp>
      <p:sp>
        <p:nvSpPr>
          <p:cNvPr id="460" name="Google Shape;460;g270158642d6_0_14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C over C++?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Mangled names in C++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OOP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Templates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Memory model differences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Pointers and references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Different allocation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 is more common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be5b11666_0_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18" name="Google Shape;118;g2cbe5b11666_0_1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25b4b9e83_0_4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Python bindings</a:t>
            </a:r>
            <a:endParaRPr/>
          </a:p>
        </p:txBody>
      </p:sp>
      <p:pic>
        <p:nvPicPr>
          <p:cNvPr id="467" name="Google Shape;467;g2d25b4b9e8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9" y="1524000"/>
            <a:ext cx="5256099" cy="40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d25b4b9e83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100" y="1709383"/>
            <a:ext cx="6238576" cy="343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d25b4b9e83_0_47"/>
          <p:cNvSpPr txBox="1"/>
          <p:nvPr/>
        </p:nvSpPr>
        <p:spPr>
          <a:xfrm>
            <a:off x="3679900" y="6326675"/>
            <a:ext cx="50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https://mlir.llvm.org/docs/Bindings/Python/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25b4b9e83_0_3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Python bindings</a:t>
            </a:r>
            <a:endParaRPr/>
          </a:p>
        </p:txBody>
      </p:sp>
      <p:sp>
        <p:nvSpPr>
          <p:cNvPr id="476" name="Google Shape;476;g2d25b4b9e83_0_3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Projects who use: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mlir-aie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https://github.com/Xilinx/mlir-aie/blob/b8d512fa4368f5f9c77b76835323990e73cc099c/python/compiler/util.py#L414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xDSL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https://github.com/ingomueller-net/xdsl/blob/e67c2e00351cb7073dfa91a7e0e8e6e65bc60632/src/xdsl/mlir_converter.py#L129</a:t>
            </a:r>
            <a:r>
              <a:rPr lang="en-US"/>
              <a:t> </a:t>
            </a:r>
            <a:endParaRPr sz="2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Similar interface is exposed by languages that use MLIR (e.g. Triton)</a:t>
            </a:r>
            <a:endParaRPr sz="2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https://github.com/microsoft/triton-shared/blob/e771c1e604c9c8883e50ed8f0e13c647156aa7c3/backend/compiler.py#L172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others…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25b4b9e83_0_3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483" name="Google Shape;483;g2d25b4b9e83_0_3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0400c0d60_0_9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debugging</a:t>
            </a:r>
            <a:endParaRPr/>
          </a:p>
        </p:txBody>
      </p:sp>
      <p:sp>
        <p:nvSpPr>
          <p:cNvPr id="490" name="Google Shape;490;g270400c0d60_0_9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 sequence of passes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-mlir-print-ir-after-failure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-mlir-print-ir-before-all / -mlir-print-ir-after-all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Disable multithreading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-mlir-disable-threading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Print generic ops to </a:t>
            </a:r>
            <a:r>
              <a:rPr lang="en-US"/>
              <a:t>pinpoint</a:t>
            </a:r>
            <a:r>
              <a:rPr lang="en-US"/>
              <a:t> error in </a:t>
            </a:r>
            <a:r>
              <a:rPr lang="en-US"/>
              <a:t>operation arguments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-mlir-print-op-generic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tools to find culprit operations in IR (e.g. mlir-reduce)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/>
              <a:t>Reduce buggy IR to minimal one where the issue is still reproducible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https://mlir.llvm.org/docs/Tools/mlir-reduce/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other useful tips can be found here: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https://mlir.llvm.org/getting_started/Debugging/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0400c0d60_0_8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materials on MLIR</a:t>
            </a:r>
            <a:endParaRPr/>
          </a:p>
        </p:txBody>
      </p:sp>
      <p:sp>
        <p:nvSpPr>
          <p:cNvPr id="497" name="Google Shape;497;g270400c0d60_0_8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Official MLIR documentation: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https://mlir.llvm.org/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25b4b9e83_0_13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Lab assignment #4</a:t>
            </a:r>
            <a:endParaRPr/>
          </a:p>
        </p:txBody>
      </p:sp>
      <p:sp>
        <p:nvSpPr>
          <p:cNvPr id="503" name="Google Shape;503;g2d25b4b9e83_0_130"/>
          <p:cNvSpPr txBox="1"/>
          <p:nvPr>
            <p:ph idx="1" type="body"/>
          </p:nvPr>
        </p:nvSpPr>
        <p:spPr>
          <a:xfrm>
            <a:off x="571375" y="1673450"/>
            <a:ext cx="11010900" cy="5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a pass in MLIR infrastructure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Task list: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https://docs.google.com/spreadsheets/d/1eVkvQS7okpQS7eig9hzJJN0-MmVOjk6aAUi44eOu4h4/edit#gid=1153114914</a:t>
            </a: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Deadline: May, 21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Where to seek help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https://mlir.llvm.org/docs/PassManagement/</a:t>
            </a:r>
            <a:r>
              <a:rPr lang="en-US"/>
              <a:t>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Contact teachers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Directories to upload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mlir/lib/Transforms/lab4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mlir/test/Transforms/lab4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0158642d6_0_58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time</a:t>
            </a:r>
            <a:endParaRPr/>
          </a:p>
        </p:txBody>
      </p:sp>
      <p:sp>
        <p:nvSpPr>
          <p:cNvPr id="510" name="Google Shape;510;g270158642d6_0_58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internals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bytecode (IR)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Interpreter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0158642d6_0_59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517" name="Google Shape;517;g270158642d6_0_591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https://forms.gle/1W5MqDQNfpvq35sUA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70158642d6_0_591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519" name="Google Shape;519;g270158642d6_0_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925" y="718375"/>
            <a:ext cx="2656450" cy="26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70158642d6_0_5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75" y="2838498"/>
            <a:ext cx="8215150" cy="30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526" name="Google Shape;526;p13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How to build a compiler with LLVM and MLIR: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https://www.youtube.com/playlist?list=PLlONLmJCfHTo9WYfsoQvwjsa5ZB6hjOG5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2019 EuroLLVM Developers’ Meeting: T. Shpeisman &amp; C. Lattner “MLIR: Multi-Level Intermediate Representation for Compiler Infrastructure”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https://www.youtube.com/watch?v=qzljG6DKgic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2023 LLVM Dev Mtg - MLIR Is Not an ML Compiler, and Other Common Misconceptions: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https://www.youtube.com/watch?v=lXAp6ZAWyBY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 CodeGen Dialects for Machine Learning Compilers: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https://www.lei.chat/posts/mlir-codegen-dialects-for-machine-learning-compilers/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MLIR: Scaling Compiler Infrastructure for Domain Specific Computation: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https://rcs.uwaterloo.ca/~ali/cs842-s23/papers/mlir.pdf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MLIR: A Compiler Infrastructure for the End of Moore’s Law: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https://arxiv.org/pdf/2002.11054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Triton: An Intermediate Language and Compiler for Tiled Neural Network Computations: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https://www.eecs.harvard.edu/~htk/publication/2019-mapl-tillet-kung-cox.pdf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be5b11666_0_1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mlir-translate</a:t>
            </a:r>
            <a:endParaRPr/>
          </a:p>
        </p:txBody>
      </p:sp>
      <p:sp>
        <p:nvSpPr>
          <p:cNvPr id="125" name="Google Shape;125;g2cbe5b11666_0_18"/>
          <p:cNvSpPr txBox="1"/>
          <p:nvPr>
            <p:ph idx="1" type="body"/>
          </p:nvPr>
        </p:nvSpPr>
        <p:spPr>
          <a:xfrm>
            <a:off x="571375" y="1673450"/>
            <a:ext cx="11010900" cy="49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Translate MLIR to…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LLVM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SPIR-V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C++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Output: target representation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List of targets: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https://github.com/llvm/llvm-project/tree/main/mlir/lib/Target</a:t>
            </a:r>
            <a:r>
              <a:rPr lang="en-US"/>
              <a:t> </a:t>
            </a:r>
            <a:endParaRPr/>
          </a:p>
        </p:txBody>
      </p:sp>
      <p:pic>
        <p:nvPicPr>
          <p:cNvPr id="126" name="Google Shape;126;g2cbe5b11666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47" y="68875"/>
            <a:ext cx="7126953" cy="49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be5b11666_0_18"/>
          <p:cNvSpPr/>
          <p:nvPr/>
        </p:nvSpPr>
        <p:spPr>
          <a:xfrm>
            <a:off x="5106600" y="3296175"/>
            <a:ext cx="4132500" cy="7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be5b11666_0_3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</a:t>
            </a:r>
            <a:endParaRPr/>
          </a:p>
        </p:txBody>
      </p:sp>
      <p:sp>
        <p:nvSpPr>
          <p:cNvPr id="134" name="Google Shape;134;g2cbe5b11666_0_3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esponsible for optimizing MLIR 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Allows to run passes on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Output: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r>
              <a:rPr lang="en-US"/>
              <a:t>elp: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https://godbolt.org/z/x5zjxbq4T</a:t>
            </a:r>
            <a:endParaRPr/>
          </a:p>
        </p:txBody>
      </p:sp>
      <p:pic>
        <p:nvPicPr>
          <p:cNvPr id="135" name="Google Shape;135;g2cbe5b11666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100" y="1673450"/>
            <a:ext cx="1710625" cy="1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25b4b9e83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+ mlir-translate</a:t>
            </a:r>
            <a:endParaRPr/>
          </a:p>
        </p:txBody>
      </p:sp>
      <p:sp>
        <p:nvSpPr>
          <p:cNvPr id="142" name="Google Shape;142;g2d25b4b9e83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Translate the following code to LLVM IR</a:t>
            </a:r>
            <a:endParaRPr/>
          </a:p>
        </p:txBody>
      </p:sp>
      <p:sp>
        <p:nvSpPr>
          <p:cNvPr id="143" name="Google Shape;143;g2d25b4b9e83_0_6"/>
          <p:cNvSpPr txBox="1"/>
          <p:nvPr/>
        </p:nvSpPr>
        <p:spPr>
          <a:xfrm>
            <a:off x="9121025" y="3542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https://godbolt.org/z/75a8xTrGx</a:t>
            </a:r>
            <a:r>
              <a:rPr lang="en-US"/>
              <a:t> </a:t>
            </a:r>
            <a:endParaRPr/>
          </a:p>
        </p:txBody>
      </p:sp>
      <p:pic>
        <p:nvPicPr>
          <p:cNvPr id="144" name="Google Shape;144;g2d25b4b9e83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24" y="2656597"/>
            <a:ext cx="7152398" cy="23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d25b4b9e83_0_6"/>
          <p:cNvSpPr txBox="1"/>
          <p:nvPr/>
        </p:nvSpPr>
        <p:spPr>
          <a:xfrm>
            <a:off x="993775" y="5234525"/>
            <a:ext cx="853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to LLVM dialect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MLIR with LLVM dialect to LLVM IR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d25b4b9e83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3725" y="2308025"/>
            <a:ext cx="1257575" cy="12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0158642d6_0_56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70158642d6_0_56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270158642d6_0_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" y="-76200"/>
            <a:ext cx="12181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70158642d6_0_567"/>
          <p:cNvSpPr txBox="1"/>
          <p:nvPr/>
        </p:nvSpPr>
        <p:spPr>
          <a:xfrm>
            <a:off x="-19175" y="6457800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https://llvm.org/devmtg/2023-10/slides/techtalks/Zinenko-MLIRisNotAnMLCompiler.pdf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158642d6_0_11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62" name="Google Shape;162;g270158642d6_0_11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Available transformations and optimizations overview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2022-04-12T07:39:01Z</dcterms:created>
  <dc:creator>Александр Баташев</dc:creator>
</cp:coreProperties>
</file>